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p:cViewPr varScale="1">
        <p:scale>
          <a:sx n="57" d="100"/>
          <a:sy n="57" d="100"/>
        </p:scale>
        <p:origin x="7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2038817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C28D209-784A-49E8-8571-C0F1E54E4F72}"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149875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2895392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51001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2075474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69536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793587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1058715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1990236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2647252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23675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8D209-784A-49E8-8571-C0F1E54E4F72}"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1727176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8D209-784A-49E8-8571-C0F1E54E4F72}" type="datetimeFigureOut">
              <a:rPr lang="en-US" smtClean="0"/>
              <a:t>6/14/2024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221486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1550448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387551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EC28D209-784A-49E8-8571-C0F1E54E4F72}" type="datetimeFigureOut">
              <a:rPr lang="en-US" smtClean="0"/>
              <a:t>6/14/2024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126021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C28D209-784A-49E8-8571-C0F1E54E4F72}"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E17E0-DFC9-4F3A-9ABC-77F78DCE2193}" type="slidenum">
              <a:rPr lang="en-US" smtClean="0"/>
              <a:t>‹#›</a:t>
            </a:fld>
            <a:endParaRPr lang="en-US"/>
          </a:p>
        </p:txBody>
      </p:sp>
    </p:spTree>
    <p:extLst>
      <p:ext uri="{BB962C8B-B14F-4D97-AF65-F5344CB8AC3E}">
        <p14:creationId xmlns:p14="http://schemas.microsoft.com/office/powerpoint/2010/main" val="162518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C28D209-784A-49E8-8571-C0F1E54E4F72}" type="datetimeFigureOut">
              <a:rPr lang="en-US" smtClean="0"/>
              <a:t>6/14/2024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03E17E0-DFC9-4F3A-9ABC-77F78DCE2193}" type="slidenum">
              <a:rPr lang="en-US" smtClean="0"/>
              <a:t>‹#›</a:t>
            </a:fld>
            <a:endParaRPr lang="en-US"/>
          </a:p>
        </p:txBody>
      </p:sp>
    </p:spTree>
    <p:extLst>
      <p:ext uri="{BB962C8B-B14F-4D97-AF65-F5344CB8AC3E}">
        <p14:creationId xmlns:p14="http://schemas.microsoft.com/office/powerpoint/2010/main" val="130916703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fif"/><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8072-B9A9-45EA-A034-9E76E3F9C727}"/>
              </a:ext>
            </a:extLst>
          </p:cNvPr>
          <p:cNvSpPr>
            <a:spLocks noGrp="1"/>
          </p:cNvSpPr>
          <p:nvPr>
            <p:ph type="ctrTitle"/>
          </p:nvPr>
        </p:nvSpPr>
        <p:spPr>
          <a:xfrm>
            <a:off x="1524000" y="1122362"/>
            <a:ext cx="9144000" cy="3558695"/>
          </a:xfrm>
        </p:spPr>
        <p:txBody>
          <a:bodyPr>
            <a:normAutofit fontScale="90000"/>
          </a:bodyPr>
          <a:lstStyle/>
          <a:p>
            <a:pPr algn="ctr"/>
            <a:r>
              <a:rPr lang="en-US" dirty="0">
                <a:latin typeface="Kunstler Script" panose="030304020206070D0D06" pitchFamily="66" charset="0"/>
              </a:rPr>
              <a:t>The Dark Chocolates</a:t>
            </a:r>
            <a:br>
              <a:rPr lang="en-US" dirty="0">
                <a:latin typeface="Kunstler Script" panose="030304020206070D0D06" pitchFamily="66" charset="0"/>
              </a:rPr>
            </a:br>
            <a:r>
              <a:rPr lang="en-US" sz="4000" dirty="0">
                <a:latin typeface="Kunstler Script" panose="030304020206070D0D06" pitchFamily="66" charset="0"/>
              </a:rPr>
              <a:t>Rock, Paper, Scissors</a:t>
            </a:r>
            <a:br>
              <a:rPr lang="en-US" sz="4000" dirty="0">
                <a:latin typeface="Kunstler Script" panose="030304020206070D0D06" pitchFamily="66" charset="0"/>
              </a:rPr>
            </a:br>
            <a:r>
              <a:rPr lang="en-US" sz="4000" dirty="0">
                <a:latin typeface="Kunstler Script" panose="030304020206070D0D06" pitchFamily="66" charset="0"/>
              </a:rPr>
              <a:t>Project</a:t>
            </a:r>
            <a:br>
              <a:rPr lang="en-US" sz="4000" dirty="0">
                <a:latin typeface="Kunstler Script" panose="030304020206070D0D06" pitchFamily="66" charset="0"/>
              </a:rPr>
            </a:br>
            <a:br>
              <a:rPr lang="en-US" sz="4000" dirty="0">
                <a:latin typeface="Kunstler Script" panose="030304020206070D0D06" pitchFamily="66" charset="0"/>
              </a:rPr>
            </a:br>
            <a:br>
              <a:rPr lang="en-US" dirty="0">
                <a:latin typeface="Kunstler Script" panose="030304020206070D0D06" pitchFamily="66" charset="0"/>
              </a:rPr>
            </a:br>
            <a:endParaRPr lang="en-US" dirty="0">
              <a:latin typeface="Kunstler Script" panose="030304020206070D0D06" pitchFamily="66" charset="0"/>
            </a:endParaRPr>
          </a:p>
        </p:txBody>
      </p:sp>
      <p:sp>
        <p:nvSpPr>
          <p:cNvPr id="3" name="Subtitle 2">
            <a:extLst>
              <a:ext uri="{FF2B5EF4-FFF2-40B4-BE49-F238E27FC236}">
                <a16:creationId xmlns:a16="http://schemas.microsoft.com/office/drawing/2014/main" id="{3BD1599C-D4AE-416F-9245-1FC0D66DE1AD}"/>
              </a:ext>
            </a:extLst>
          </p:cNvPr>
          <p:cNvSpPr>
            <a:spLocks noGrp="1"/>
          </p:cNvSpPr>
          <p:nvPr>
            <p:ph type="subTitle" idx="1"/>
          </p:nvPr>
        </p:nvSpPr>
        <p:spPr>
          <a:xfrm>
            <a:off x="1154954" y="4777380"/>
            <a:ext cx="9666843" cy="861420"/>
          </a:xfrm>
        </p:spPr>
        <p:txBody>
          <a:bodyPr/>
          <a:lstStyle/>
          <a:p>
            <a:pPr algn="ctr"/>
            <a:r>
              <a:rPr lang="en-US" dirty="0">
                <a:latin typeface="Elephant" panose="02020904090505020303" pitchFamily="18" charset="0"/>
              </a:rPr>
              <a:t>And the process of the</a:t>
            </a:r>
            <a:br>
              <a:rPr lang="en-US" dirty="0">
                <a:latin typeface="Elephant" panose="02020904090505020303" pitchFamily="18" charset="0"/>
              </a:rPr>
            </a:br>
            <a:r>
              <a:rPr lang="en-US" dirty="0">
                <a:latin typeface="Elephant" panose="02020904090505020303" pitchFamily="18" charset="0"/>
              </a:rPr>
              <a:t>creation</a:t>
            </a:r>
          </a:p>
        </p:txBody>
      </p:sp>
      <p:pic>
        <p:nvPicPr>
          <p:cNvPr id="7" name="Picture 6">
            <a:extLst>
              <a:ext uri="{FF2B5EF4-FFF2-40B4-BE49-F238E27FC236}">
                <a16:creationId xmlns:a16="http://schemas.microsoft.com/office/drawing/2014/main" id="{84293E4A-084B-46F3-8385-D6EA5E388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464" y="2945052"/>
            <a:ext cx="1745741" cy="1460292"/>
          </a:xfrm>
          <a:prstGeom prst="rect">
            <a:avLst/>
          </a:prstGeom>
        </p:spPr>
      </p:pic>
      <p:pic>
        <p:nvPicPr>
          <p:cNvPr id="11" name="Picture 10">
            <a:extLst>
              <a:ext uri="{FF2B5EF4-FFF2-40B4-BE49-F238E27FC236}">
                <a16:creationId xmlns:a16="http://schemas.microsoft.com/office/drawing/2014/main" id="{5E3BDF93-46F9-4CC7-A504-F24BAB4FC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205" y="2945052"/>
            <a:ext cx="2031711" cy="1460292"/>
          </a:xfrm>
          <a:prstGeom prst="rect">
            <a:avLst/>
          </a:prstGeom>
        </p:spPr>
      </p:pic>
      <p:pic>
        <p:nvPicPr>
          <p:cNvPr id="8" name="Picture 7">
            <a:extLst>
              <a:ext uri="{FF2B5EF4-FFF2-40B4-BE49-F238E27FC236}">
                <a16:creationId xmlns:a16="http://schemas.microsoft.com/office/drawing/2014/main" id="{BE876F8E-A156-4E5A-BF08-02BB8FDF1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458" y="2760799"/>
            <a:ext cx="1861406" cy="1545587"/>
          </a:xfrm>
          <a:prstGeom prst="rect">
            <a:avLst/>
          </a:prstGeom>
        </p:spPr>
      </p:pic>
    </p:spTree>
    <p:extLst>
      <p:ext uri="{BB962C8B-B14F-4D97-AF65-F5344CB8AC3E}">
        <p14:creationId xmlns:p14="http://schemas.microsoft.com/office/powerpoint/2010/main" val="165108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0AE8244-8FDA-43C2-8913-B097A266F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3" y="-20107"/>
            <a:ext cx="12220486" cy="8262105"/>
          </a:xfrm>
          <a:prstGeom prst="rect">
            <a:avLst/>
          </a:prstGeom>
        </p:spPr>
      </p:pic>
      <p:sp>
        <p:nvSpPr>
          <p:cNvPr id="2" name="Title 1">
            <a:extLst>
              <a:ext uri="{FF2B5EF4-FFF2-40B4-BE49-F238E27FC236}">
                <a16:creationId xmlns:a16="http://schemas.microsoft.com/office/drawing/2014/main" id="{CC70D234-7EF8-4EEC-9184-E2AFD33B99F7}"/>
              </a:ext>
            </a:extLst>
          </p:cNvPr>
          <p:cNvSpPr>
            <a:spLocks noGrp="1"/>
          </p:cNvSpPr>
          <p:nvPr>
            <p:ph type="title"/>
          </p:nvPr>
        </p:nvSpPr>
        <p:spPr>
          <a:xfrm rot="21399767">
            <a:off x="-2480692" y="408448"/>
            <a:ext cx="12387772" cy="737494"/>
          </a:xfrm>
        </p:spPr>
        <p:txBody>
          <a:bodyPr/>
          <a:lstStyle/>
          <a:p>
            <a:pPr algn="ctr"/>
            <a:r>
              <a:rPr lang="en-US" dirty="0">
                <a:latin typeface="Elephant" panose="02020904090505020303" pitchFamily="18" charset="0"/>
              </a:rPr>
              <a:t>OUR HEAD STAFF </a:t>
            </a:r>
          </a:p>
        </p:txBody>
      </p:sp>
      <p:pic>
        <p:nvPicPr>
          <p:cNvPr id="6" name="Content Placeholder 5">
            <a:extLst>
              <a:ext uri="{FF2B5EF4-FFF2-40B4-BE49-F238E27FC236}">
                <a16:creationId xmlns:a16="http://schemas.microsoft.com/office/drawing/2014/main" id="{7683DE45-2741-4955-B745-68C0E492579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845521" y="499858"/>
            <a:ext cx="1389974" cy="2010578"/>
          </a:xfrm>
          <a:ln>
            <a:solidFill>
              <a:schemeClr val="tx1"/>
            </a:solidFill>
          </a:ln>
          <a:scene3d>
            <a:camera prst="perspectiveContrastingRightFacing"/>
            <a:lightRig rig="threePt" dir="t"/>
          </a:scene3d>
        </p:spPr>
      </p:pic>
      <p:pic>
        <p:nvPicPr>
          <p:cNvPr id="16" name="Content Placeholder 15">
            <a:extLst>
              <a:ext uri="{FF2B5EF4-FFF2-40B4-BE49-F238E27FC236}">
                <a16:creationId xmlns:a16="http://schemas.microsoft.com/office/drawing/2014/main" id="{EC6CA39E-FDA5-4EE9-B661-7D48320B8E0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rot="20837636" flipH="1">
            <a:off x="6463231" y="156151"/>
            <a:ext cx="1571271" cy="1359815"/>
          </a:xfrm>
          <a:ln>
            <a:solidFill>
              <a:schemeClr val="tx1"/>
            </a:solidFill>
          </a:ln>
          <a:scene3d>
            <a:camera prst="perspectiveContrastingLeftFacing"/>
            <a:lightRig rig="threePt" dir="t"/>
          </a:scene3d>
        </p:spPr>
      </p:pic>
      <p:pic>
        <p:nvPicPr>
          <p:cNvPr id="24" name="Picture 23">
            <a:extLst>
              <a:ext uri="{FF2B5EF4-FFF2-40B4-BE49-F238E27FC236}">
                <a16:creationId xmlns:a16="http://schemas.microsoft.com/office/drawing/2014/main" id="{68B32AB6-2C4B-4086-8B77-C93AD24B4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92" y="1745993"/>
            <a:ext cx="1768208" cy="1765166"/>
          </a:xfrm>
          <a:prstGeom prst="rect">
            <a:avLst/>
          </a:prstGeom>
          <a:ln>
            <a:solidFill>
              <a:schemeClr val="tx1"/>
            </a:solidFill>
          </a:ln>
          <a:scene3d>
            <a:camera prst="perspectiveHeroicExtremeRightFacing"/>
            <a:lightRig rig="threePt" dir="t"/>
          </a:scene3d>
        </p:spPr>
      </p:pic>
      <p:pic>
        <p:nvPicPr>
          <p:cNvPr id="26" name="Picture 25">
            <a:extLst>
              <a:ext uri="{FF2B5EF4-FFF2-40B4-BE49-F238E27FC236}">
                <a16:creationId xmlns:a16="http://schemas.microsoft.com/office/drawing/2014/main" id="{31C51B90-CB01-4ED5-BC6B-9B3A2DBAFF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9578" y="1409700"/>
            <a:ext cx="1581150" cy="1511300"/>
          </a:xfrm>
          <a:prstGeom prst="rect">
            <a:avLst/>
          </a:prstGeom>
          <a:ln>
            <a:solidFill>
              <a:schemeClr val="tx1"/>
            </a:solidFill>
          </a:ln>
          <a:scene3d>
            <a:camera prst="isometricOffAxis1Right"/>
            <a:lightRig rig="threePt" dir="t"/>
          </a:scene3d>
        </p:spPr>
      </p:pic>
      <p:sp>
        <p:nvSpPr>
          <p:cNvPr id="5" name="TextBox 4">
            <a:extLst>
              <a:ext uri="{FF2B5EF4-FFF2-40B4-BE49-F238E27FC236}">
                <a16:creationId xmlns:a16="http://schemas.microsoft.com/office/drawing/2014/main" id="{F05D8C8E-6BEA-4B7D-8CC0-76F07EE32E19}"/>
              </a:ext>
            </a:extLst>
          </p:cNvPr>
          <p:cNvSpPr txBox="1"/>
          <p:nvPr/>
        </p:nvSpPr>
        <p:spPr>
          <a:xfrm>
            <a:off x="6742732" y="3660906"/>
            <a:ext cx="1220206" cy="261610"/>
          </a:xfrm>
          <a:prstGeom prst="rect">
            <a:avLst/>
          </a:prstGeom>
          <a:noFill/>
        </p:spPr>
        <p:txBody>
          <a:bodyPr wrap="none" rtlCol="0">
            <a:spAutoFit/>
          </a:bodyPr>
          <a:lstStyle/>
          <a:p>
            <a:r>
              <a:rPr lang="en-US" sz="1100" dirty="0">
                <a:solidFill>
                  <a:schemeClr val="bg1"/>
                </a:solidFill>
                <a:latin typeface="Arial Black" panose="020B0A04020102020204" pitchFamily="34" charset="0"/>
              </a:rPr>
              <a:t>Main Scripter</a:t>
            </a:r>
          </a:p>
        </p:txBody>
      </p:sp>
      <p:sp>
        <p:nvSpPr>
          <p:cNvPr id="7" name="TextBox 6">
            <a:extLst>
              <a:ext uri="{FF2B5EF4-FFF2-40B4-BE49-F238E27FC236}">
                <a16:creationId xmlns:a16="http://schemas.microsoft.com/office/drawing/2014/main" id="{288A771B-4B02-4C0E-90C5-EAE6A83076E2}"/>
              </a:ext>
            </a:extLst>
          </p:cNvPr>
          <p:cNvSpPr txBox="1"/>
          <p:nvPr/>
        </p:nvSpPr>
        <p:spPr>
          <a:xfrm>
            <a:off x="9918043" y="3698395"/>
            <a:ext cx="2736879" cy="261610"/>
          </a:xfrm>
          <a:prstGeom prst="rect">
            <a:avLst/>
          </a:prstGeom>
          <a:noFill/>
        </p:spPr>
        <p:txBody>
          <a:bodyPr wrap="square" rtlCol="0">
            <a:spAutoFit/>
          </a:bodyPr>
          <a:lstStyle/>
          <a:p>
            <a:r>
              <a:rPr lang="en-US" sz="1050" dirty="0">
                <a:solidFill>
                  <a:schemeClr val="bg1"/>
                </a:solidFill>
                <a:latin typeface="Arial Black" panose="020B0A04020102020204" pitchFamily="34" charset="0"/>
              </a:rPr>
              <a:t>presentation</a:t>
            </a:r>
            <a:r>
              <a:rPr lang="en-US" sz="1100" dirty="0">
                <a:solidFill>
                  <a:schemeClr val="bg1"/>
                </a:solidFill>
                <a:latin typeface="Arial Black" panose="020B0A04020102020204" pitchFamily="34" charset="0"/>
              </a:rPr>
              <a:t> maker</a:t>
            </a:r>
          </a:p>
        </p:txBody>
      </p:sp>
      <p:sp>
        <p:nvSpPr>
          <p:cNvPr id="9" name="TextBox 8">
            <a:extLst>
              <a:ext uri="{FF2B5EF4-FFF2-40B4-BE49-F238E27FC236}">
                <a16:creationId xmlns:a16="http://schemas.microsoft.com/office/drawing/2014/main" id="{9A9CE090-57AC-4510-B053-F16927A88514}"/>
              </a:ext>
            </a:extLst>
          </p:cNvPr>
          <p:cNvSpPr txBox="1"/>
          <p:nvPr/>
        </p:nvSpPr>
        <p:spPr>
          <a:xfrm>
            <a:off x="1025326" y="4230168"/>
            <a:ext cx="1184940" cy="276999"/>
          </a:xfrm>
          <a:prstGeom prst="rect">
            <a:avLst/>
          </a:prstGeom>
          <a:noFill/>
        </p:spPr>
        <p:txBody>
          <a:bodyPr wrap="none" rtlCol="0">
            <a:spAutoFit/>
          </a:bodyPr>
          <a:lstStyle/>
          <a:p>
            <a:r>
              <a:rPr lang="en-US" sz="1200" dirty="0">
                <a:solidFill>
                  <a:schemeClr val="bg1"/>
                </a:solidFill>
                <a:latin typeface="Arial Black" panose="020B0A04020102020204" pitchFamily="34" charset="0"/>
              </a:rPr>
              <a:t>Hand model</a:t>
            </a:r>
          </a:p>
        </p:txBody>
      </p:sp>
      <p:sp>
        <p:nvSpPr>
          <p:cNvPr id="10" name="TextBox 9">
            <a:extLst>
              <a:ext uri="{FF2B5EF4-FFF2-40B4-BE49-F238E27FC236}">
                <a16:creationId xmlns:a16="http://schemas.microsoft.com/office/drawing/2014/main" id="{36C5A96F-069D-499B-9DC6-D2561CCBAEB4}"/>
              </a:ext>
            </a:extLst>
          </p:cNvPr>
          <p:cNvSpPr txBox="1"/>
          <p:nvPr/>
        </p:nvSpPr>
        <p:spPr>
          <a:xfrm>
            <a:off x="4083950" y="3889378"/>
            <a:ext cx="1184940" cy="276999"/>
          </a:xfrm>
          <a:prstGeom prst="rect">
            <a:avLst/>
          </a:prstGeom>
          <a:noFill/>
        </p:spPr>
        <p:txBody>
          <a:bodyPr wrap="none" rtlCol="0">
            <a:spAutoFit/>
          </a:bodyPr>
          <a:lstStyle/>
          <a:p>
            <a:r>
              <a:rPr lang="en-US" sz="1200" dirty="0">
                <a:solidFill>
                  <a:schemeClr val="bg1"/>
                </a:solidFill>
                <a:latin typeface="Arial Black" panose="020B0A04020102020204" pitchFamily="34" charset="0"/>
              </a:rPr>
              <a:t>Hand model</a:t>
            </a:r>
          </a:p>
        </p:txBody>
      </p:sp>
    </p:spTree>
    <p:extLst>
      <p:ext uri="{BB962C8B-B14F-4D97-AF65-F5344CB8AC3E}">
        <p14:creationId xmlns:p14="http://schemas.microsoft.com/office/powerpoint/2010/main" val="20206180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C436-6234-4356-93B7-781344C4F525}"/>
              </a:ext>
            </a:extLst>
          </p:cNvPr>
          <p:cNvSpPr>
            <a:spLocks noGrp="1"/>
          </p:cNvSpPr>
          <p:nvPr>
            <p:ph type="title"/>
          </p:nvPr>
        </p:nvSpPr>
        <p:spPr>
          <a:xfrm>
            <a:off x="633525" y="5884332"/>
            <a:ext cx="9472309" cy="670574"/>
          </a:xfrm>
        </p:spPr>
        <p:txBody>
          <a:bodyPr/>
          <a:lstStyle/>
          <a:p>
            <a:pPr algn="ctr"/>
            <a:r>
              <a:rPr lang="en-US" dirty="0">
                <a:latin typeface="Bell MT" panose="02020503060305020303" pitchFamily="18" charset="0"/>
              </a:rPr>
              <a:t>THE STATISTICS</a:t>
            </a:r>
          </a:p>
        </p:txBody>
      </p:sp>
      <p:sp>
        <p:nvSpPr>
          <p:cNvPr id="3" name="Text Placeholder 2">
            <a:extLst>
              <a:ext uri="{FF2B5EF4-FFF2-40B4-BE49-F238E27FC236}">
                <a16:creationId xmlns:a16="http://schemas.microsoft.com/office/drawing/2014/main" id="{4A8D804B-EA8E-414A-A609-FC2716A1393F}"/>
              </a:ext>
            </a:extLst>
          </p:cNvPr>
          <p:cNvSpPr>
            <a:spLocks noGrp="1"/>
          </p:cNvSpPr>
          <p:nvPr>
            <p:ph type="body" idx="1"/>
          </p:nvPr>
        </p:nvSpPr>
        <p:spPr>
          <a:xfrm>
            <a:off x="564248" y="1579359"/>
            <a:ext cx="3141878" cy="576262"/>
          </a:xfrm>
        </p:spPr>
        <p:txBody>
          <a:bodyPr/>
          <a:lstStyle/>
          <a:p>
            <a:pPr algn="ctr"/>
            <a:r>
              <a:rPr lang="en-US" dirty="0">
                <a:latin typeface="Castellar" panose="020A0402060406010301" pitchFamily="18" charset="0"/>
              </a:rPr>
              <a:t>Methodology</a:t>
            </a:r>
          </a:p>
        </p:txBody>
      </p:sp>
      <p:sp>
        <p:nvSpPr>
          <p:cNvPr id="4" name="Text Placeholder 3">
            <a:extLst>
              <a:ext uri="{FF2B5EF4-FFF2-40B4-BE49-F238E27FC236}">
                <a16:creationId xmlns:a16="http://schemas.microsoft.com/office/drawing/2014/main" id="{FC249839-C805-4B9A-BFBA-F75C85D1157F}"/>
              </a:ext>
            </a:extLst>
          </p:cNvPr>
          <p:cNvSpPr>
            <a:spLocks noGrp="1"/>
          </p:cNvSpPr>
          <p:nvPr>
            <p:ph type="body" sz="half" idx="15"/>
          </p:nvPr>
        </p:nvSpPr>
        <p:spPr>
          <a:xfrm>
            <a:off x="633525" y="2153354"/>
            <a:ext cx="2927350" cy="3589338"/>
          </a:xfrm>
        </p:spPr>
        <p:txBody>
          <a:bodyPr/>
          <a:lstStyle/>
          <a:p>
            <a:pPr algn="ctr"/>
            <a:r>
              <a:rPr lang="en-US" dirty="0">
                <a:latin typeface="Bahnschrift Light" panose="020B0502040204020203" pitchFamily="34" charset="0"/>
              </a:rPr>
              <a:t>The method we used for this project</a:t>
            </a:r>
            <a:br>
              <a:rPr lang="en-US" dirty="0">
                <a:latin typeface="Bahnschrift Light" panose="020B0502040204020203" pitchFamily="34" charset="0"/>
              </a:rPr>
            </a:br>
            <a:r>
              <a:rPr lang="en-US" dirty="0">
                <a:latin typeface="Bahnschrift Light" panose="020B0502040204020203" pitchFamily="34" charset="0"/>
              </a:rPr>
              <a:t>was mainly trial and error. We kept doing it until we got to a point we were satisfied with.</a:t>
            </a:r>
          </a:p>
        </p:txBody>
      </p:sp>
      <p:sp>
        <p:nvSpPr>
          <p:cNvPr id="5" name="Text Placeholder 4">
            <a:extLst>
              <a:ext uri="{FF2B5EF4-FFF2-40B4-BE49-F238E27FC236}">
                <a16:creationId xmlns:a16="http://schemas.microsoft.com/office/drawing/2014/main" id="{17B0FE99-734F-49F1-96C8-8A5953E2E978}"/>
              </a:ext>
            </a:extLst>
          </p:cNvPr>
          <p:cNvSpPr>
            <a:spLocks noGrp="1"/>
          </p:cNvSpPr>
          <p:nvPr>
            <p:ph type="body" sz="quarter" idx="3"/>
          </p:nvPr>
        </p:nvSpPr>
        <p:spPr>
          <a:xfrm>
            <a:off x="7311955" y="1577092"/>
            <a:ext cx="3147009" cy="576262"/>
          </a:xfrm>
        </p:spPr>
        <p:txBody>
          <a:bodyPr/>
          <a:lstStyle/>
          <a:p>
            <a:pPr algn="ctr"/>
            <a:r>
              <a:rPr lang="en-US" dirty="0">
                <a:latin typeface="Castellar" panose="020A0402060406010301" pitchFamily="18" charset="0"/>
              </a:rPr>
              <a:t>Dataset</a:t>
            </a:r>
          </a:p>
        </p:txBody>
      </p:sp>
      <p:sp>
        <p:nvSpPr>
          <p:cNvPr id="6" name="Text Placeholder 5">
            <a:extLst>
              <a:ext uri="{FF2B5EF4-FFF2-40B4-BE49-F238E27FC236}">
                <a16:creationId xmlns:a16="http://schemas.microsoft.com/office/drawing/2014/main" id="{C99BE732-D1AA-4569-8E5E-FF7181319426}"/>
              </a:ext>
            </a:extLst>
          </p:cNvPr>
          <p:cNvSpPr>
            <a:spLocks noGrp="1"/>
          </p:cNvSpPr>
          <p:nvPr>
            <p:ph type="body" sz="half" idx="16"/>
          </p:nvPr>
        </p:nvSpPr>
        <p:spPr>
          <a:xfrm>
            <a:off x="7250564" y="2153354"/>
            <a:ext cx="3215201" cy="3730978"/>
          </a:xfrm>
        </p:spPr>
        <p:txBody>
          <a:bodyPr/>
          <a:lstStyle/>
          <a:p>
            <a:pPr algn="ctr"/>
            <a:r>
              <a:rPr lang="en-US" dirty="0"/>
              <a:t>The data we gained took bit to acquire Because we had to train our model to pose correctly. We also found out everyone plays Rock Paper Scissors different ways with different movements. The data we did acquire though was satisfactory. We feel as our code nearly perfect.</a:t>
            </a:r>
          </a:p>
        </p:txBody>
      </p:sp>
      <p:sp>
        <p:nvSpPr>
          <p:cNvPr id="10" name="Text Placeholder 9">
            <a:extLst>
              <a:ext uri="{FF2B5EF4-FFF2-40B4-BE49-F238E27FC236}">
                <a16:creationId xmlns:a16="http://schemas.microsoft.com/office/drawing/2014/main" id="{54283037-D711-4BB9-B3A1-7BDC91ADCF09}"/>
              </a:ext>
            </a:extLst>
          </p:cNvPr>
          <p:cNvSpPr>
            <a:spLocks noGrp="1"/>
          </p:cNvSpPr>
          <p:nvPr>
            <p:ph type="body" sz="quarter" idx="13"/>
          </p:nvPr>
        </p:nvSpPr>
        <p:spPr>
          <a:xfrm>
            <a:off x="3886548" y="1644242"/>
            <a:ext cx="2932113" cy="576262"/>
          </a:xfrm>
        </p:spPr>
        <p:txBody>
          <a:bodyPr/>
          <a:lstStyle/>
          <a:p>
            <a:pPr algn="ctr"/>
            <a:r>
              <a:rPr lang="en-US" dirty="0">
                <a:latin typeface="Colonna MT" panose="04020805060202030203" pitchFamily="82" charset="0"/>
              </a:rPr>
              <a:t>ACCURACY</a:t>
            </a:r>
          </a:p>
        </p:txBody>
      </p:sp>
      <p:sp>
        <p:nvSpPr>
          <p:cNvPr id="8" name="Text Placeholder 7">
            <a:extLst>
              <a:ext uri="{FF2B5EF4-FFF2-40B4-BE49-F238E27FC236}">
                <a16:creationId xmlns:a16="http://schemas.microsoft.com/office/drawing/2014/main" id="{6BD69918-5D75-4435-BEC9-972F71548185}"/>
              </a:ext>
            </a:extLst>
          </p:cNvPr>
          <p:cNvSpPr>
            <a:spLocks noGrp="1"/>
          </p:cNvSpPr>
          <p:nvPr>
            <p:ph type="body" sz="half" idx="17"/>
          </p:nvPr>
        </p:nvSpPr>
        <p:spPr>
          <a:xfrm>
            <a:off x="3879747" y="2153354"/>
            <a:ext cx="2932113" cy="3589338"/>
          </a:xfrm>
        </p:spPr>
        <p:txBody>
          <a:bodyPr/>
          <a:lstStyle/>
          <a:p>
            <a:pPr algn="ctr"/>
            <a:r>
              <a:rPr lang="en-US" dirty="0"/>
              <a:t>The accuracy of the </a:t>
            </a:r>
            <a:r>
              <a:rPr lang="en-US" dirty="0" err="1"/>
              <a:t>rps</a:t>
            </a:r>
            <a:r>
              <a:rPr lang="en-US" dirty="0"/>
              <a:t> Project at first was 74%. With the use of chat </a:t>
            </a:r>
            <a:r>
              <a:rPr lang="en-US" dirty="0" err="1"/>
              <a:t>gpt</a:t>
            </a:r>
            <a:r>
              <a:rPr lang="en-US" dirty="0"/>
              <a:t>, we strived for a higher accuracy and brought it up to a 94%</a:t>
            </a:r>
          </a:p>
        </p:txBody>
      </p:sp>
      <p:sp>
        <p:nvSpPr>
          <p:cNvPr id="12" name="TextBox 11">
            <a:extLst>
              <a:ext uri="{FF2B5EF4-FFF2-40B4-BE49-F238E27FC236}">
                <a16:creationId xmlns:a16="http://schemas.microsoft.com/office/drawing/2014/main" id="{7D76A444-AABF-4036-91BE-AB6D2361C171}"/>
              </a:ext>
            </a:extLst>
          </p:cNvPr>
          <p:cNvSpPr txBox="1"/>
          <p:nvPr/>
        </p:nvSpPr>
        <p:spPr>
          <a:xfrm>
            <a:off x="3079485" y="49886"/>
            <a:ext cx="4580388" cy="523220"/>
          </a:xfrm>
          <a:prstGeom prst="rect">
            <a:avLst/>
          </a:prstGeom>
          <a:noFill/>
        </p:spPr>
        <p:txBody>
          <a:bodyPr wrap="square" rtlCol="0">
            <a:spAutoFit/>
          </a:bodyPr>
          <a:lstStyle/>
          <a:p>
            <a:pPr algn="ctr"/>
            <a:r>
              <a:rPr lang="en-US" sz="2800" dirty="0">
                <a:solidFill>
                  <a:schemeClr val="bg2">
                    <a:lumMod val="60000"/>
                    <a:lumOff val="40000"/>
                  </a:schemeClr>
                </a:solidFill>
                <a:latin typeface="Colonna MT" panose="04020805060202030203" pitchFamily="82" charset="0"/>
              </a:rPr>
              <a:t>Objective and model</a:t>
            </a:r>
          </a:p>
        </p:txBody>
      </p:sp>
      <p:sp>
        <p:nvSpPr>
          <p:cNvPr id="13" name="TextBox 12">
            <a:extLst>
              <a:ext uri="{FF2B5EF4-FFF2-40B4-BE49-F238E27FC236}">
                <a16:creationId xmlns:a16="http://schemas.microsoft.com/office/drawing/2014/main" id="{124C5764-7C1D-4021-8129-50E00E57123C}"/>
              </a:ext>
            </a:extLst>
          </p:cNvPr>
          <p:cNvSpPr txBox="1"/>
          <p:nvPr/>
        </p:nvSpPr>
        <p:spPr>
          <a:xfrm>
            <a:off x="465942" y="500770"/>
            <a:ext cx="9807493" cy="646331"/>
          </a:xfrm>
          <a:prstGeom prst="rect">
            <a:avLst/>
          </a:prstGeom>
          <a:noFill/>
        </p:spPr>
        <p:txBody>
          <a:bodyPr wrap="none" rtlCol="0">
            <a:spAutoFit/>
          </a:bodyPr>
          <a:lstStyle/>
          <a:p>
            <a:pPr algn="ctr"/>
            <a:r>
              <a:rPr lang="en-US" dirty="0"/>
              <a:t>The objective of this project to is develop a ai </a:t>
            </a:r>
            <a:br>
              <a:rPr lang="en-US" dirty="0"/>
            </a:br>
            <a:r>
              <a:rPr lang="en-US" dirty="0"/>
              <a:t>that can Recognize the different hand movements such as Rock ,Paper, and Scissors.</a:t>
            </a:r>
          </a:p>
        </p:txBody>
      </p:sp>
    </p:spTree>
    <p:extLst>
      <p:ext uri="{BB962C8B-B14F-4D97-AF65-F5344CB8AC3E}">
        <p14:creationId xmlns:p14="http://schemas.microsoft.com/office/powerpoint/2010/main" val="2636072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CE87-DAAE-4EAE-9BD4-E0BAD72B8399}"/>
              </a:ext>
            </a:extLst>
          </p:cNvPr>
          <p:cNvSpPr>
            <a:spLocks noGrp="1"/>
          </p:cNvSpPr>
          <p:nvPr>
            <p:ph type="title"/>
          </p:nvPr>
        </p:nvSpPr>
        <p:spPr>
          <a:xfrm rot="21236724">
            <a:off x="383167" y="1249960"/>
            <a:ext cx="4931641" cy="1031845"/>
          </a:xfrm>
        </p:spPr>
        <p:txBody>
          <a:bodyPr/>
          <a:lstStyle/>
          <a:p>
            <a:pPr algn="ctr"/>
            <a:r>
              <a:rPr lang="en-US" sz="5400" dirty="0">
                <a:latin typeface="Elephant" panose="02020904090505020303" pitchFamily="18" charset="0"/>
              </a:rPr>
              <a:t>Our Staff was hard at work</a:t>
            </a:r>
          </a:p>
        </p:txBody>
      </p:sp>
      <p:pic>
        <p:nvPicPr>
          <p:cNvPr id="6" name="Content Placeholder 5">
            <a:extLst>
              <a:ext uri="{FF2B5EF4-FFF2-40B4-BE49-F238E27FC236}">
                <a16:creationId xmlns:a16="http://schemas.microsoft.com/office/drawing/2014/main" id="{A950DC95-576F-4E7C-946D-572C7B49A9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4605" y="810237"/>
            <a:ext cx="4931641" cy="5072402"/>
          </a:xfrm>
          <a:ln w="76200">
            <a:solidFill>
              <a:schemeClr val="bg1"/>
            </a:solidFill>
          </a:ln>
          <a:scene3d>
            <a:camera prst="perspectiveLeft"/>
            <a:lightRig rig="threePt" dir="t"/>
          </a:scene3d>
        </p:spPr>
      </p:pic>
      <p:sp>
        <p:nvSpPr>
          <p:cNvPr id="4" name="Text Placeholder 3">
            <a:extLst>
              <a:ext uri="{FF2B5EF4-FFF2-40B4-BE49-F238E27FC236}">
                <a16:creationId xmlns:a16="http://schemas.microsoft.com/office/drawing/2014/main" id="{1AFD768F-8717-414D-BD1F-631783282B23}"/>
              </a:ext>
            </a:extLst>
          </p:cNvPr>
          <p:cNvSpPr>
            <a:spLocks noGrp="1"/>
          </p:cNvSpPr>
          <p:nvPr>
            <p:ph type="body" sz="half" idx="2"/>
          </p:nvPr>
        </p:nvSpPr>
        <p:spPr>
          <a:xfrm rot="282220">
            <a:off x="684435" y="3112558"/>
            <a:ext cx="5437545" cy="2725544"/>
          </a:xfrm>
        </p:spPr>
        <p:txBody>
          <a:bodyPr>
            <a:noAutofit/>
          </a:bodyPr>
          <a:lstStyle/>
          <a:p>
            <a:pPr algn="ctr"/>
            <a:r>
              <a:rPr lang="en-US" sz="3600" dirty="0"/>
              <a:t>We spent countless </a:t>
            </a:r>
            <a:br>
              <a:rPr lang="en-US" sz="3600" dirty="0"/>
            </a:br>
            <a:r>
              <a:rPr lang="en-US" sz="3600" dirty="0"/>
              <a:t>minutes stressing over</a:t>
            </a:r>
            <a:br>
              <a:rPr lang="en-US" sz="3600" dirty="0"/>
            </a:br>
            <a:r>
              <a:rPr lang="en-US" sz="3600" dirty="0"/>
              <a:t>the code not working.</a:t>
            </a:r>
          </a:p>
        </p:txBody>
      </p:sp>
    </p:spTree>
    <p:extLst>
      <p:ext uri="{BB962C8B-B14F-4D97-AF65-F5344CB8AC3E}">
        <p14:creationId xmlns:p14="http://schemas.microsoft.com/office/powerpoint/2010/main" val="3120276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D05F-4D81-48D3-91A1-AE8E6B234C02}"/>
              </a:ext>
            </a:extLst>
          </p:cNvPr>
          <p:cNvSpPr>
            <a:spLocks noGrp="1"/>
          </p:cNvSpPr>
          <p:nvPr>
            <p:ph type="title"/>
          </p:nvPr>
        </p:nvSpPr>
        <p:spPr>
          <a:xfrm>
            <a:off x="5268584" y="332652"/>
            <a:ext cx="5327010" cy="1023457"/>
          </a:xfrm>
        </p:spPr>
        <p:txBody>
          <a:bodyPr/>
          <a:lstStyle/>
          <a:p>
            <a:pPr algn="ctr"/>
            <a:r>
              <a:rPr lang="en-US" dirty="0">
                <a:latin typeface="Elephant" panose="02020904090505020303" pitchFamily="18" charset="0"/>
              </a:rPr>
              <a:t>E</a:t>
            </a:r>
            <a:r>
              <a:rPr lang="en-US" dirty="0"/>
              <a:t>xamples of model outputs</a:t>
            </a:r>
            <a:endParaRPr lang="en-US" dirty="0">
              <a:latin typeface="Elephant" panose="02020904090505020303" pitchFamily="18" charset="0"/>
            </a:endParaRPr>
          </a:p>
        </p:txBody>
      </p:sp>
      <p:sp>
        <p:nvSpPr>
          <p:cNvPr id="3" name="Text Placeholder 2">
            <a:extLst>
              <a:ext uri="{FF2B5EF4-FFF2-40B4-BE49-F238E27FC236}">
                <a16:creationId xmlns:a16="http://schemas.microsoft.com/office/drawing/2014/main" id="{D3DB1BF4-A0D9-40D7-A0C5-1007A9EA5E3F}"/>
              </a:ext>
            </a:extLst>
          </p:cNvPr>
          <p:cNvSpPr>
            <a:spLocks noGrp="1"/>
          </p:cNvSpPr>
          <p:nvPr>
            <p:ph type="body" idx="1"/>
          </p:nvPr>
        </p:nvSpPr>
        <p:spPr>
          <a:xfrm>
            <a:off x="225024" y="829326"/>
            <a:ext cx="931178" cy="377506"/>
          </a:xfrm>
        </p:spPr>
        <p:txBody>
          <a:bodyPr>
            <a:noAutofit/>
          </a:bodyPr>
          <a:lstStyle/>
          <a:p>
            <a:r>
              <a:rPr lang="en-US" sz="1200" dirty="0"/>
              <a:t>Y=ROCK</a:t>
            </a:r>
            <a:br>
              <a:rPr lang="en-US" sz="1200" dirty="0"/>
            </a:br>
            <a:r>
              <a:rPr lang="en-US" sz="1200" dirty="0"/>
              <a:t>P=ROCK</a:t>
            </a:r>
          </a:p>
        </p:txBody>
      </p:sp>
      <p:sp>
        <p:nvSpPr>
          <p:cNvPr id="5" name="TextBox 4">
            <a:extLst>
              <a:ext uri="{FF2B5EF4-FFF2-40B4-BE49-F238E27FC236}">
                <a16:creationId xmlns:a16="http://schemas.microsoft.com/office/drawing/2014/main" id="{5E6C31AF-CED7-4A61-9C81-D1F80F97C26F}"/>
              </a:ext>
            </a:extLst>
          </p:cNvPr>
          <p:cNvSpPr txBox="1"/>
          <p:nvPr/>
        </p:nvSpPr>
        <p:spPr>
          <a:xfrm>
            <a:off x="1014841" y="844380"/>
            <a:ext cx="841897" cy="461665"/>
          </a:xfrm>
          <a:prstGeom prst="rect">
            <a:avLst/>
          </a:prstGeom>
          <a:noFill/>
        </p:spPr>
        <p:txBody>
          <a:bodyPr wrap="none" rtlCol="0">
            <a:spAutoFit/>
          </a:bodyPr>
          <a:lstStyle/>
          <a:p>
            <a:r>
              <a:rPr lang="en-US" sz="1200" dirty="0"/>
              <a:t>Y=PAPER</a:t>
            </a:r>
            <a:br>
              <a:rPr lang="en-US" sz="1200" dirty="0"/>
            </a:br>
            <a:r>
              <a:rPr lang="en-US" sz="1200" dirty="0"/>
              <a:t>P=PAPER</a:t>
            </a:r>
          </a:p>
        </p:txBody>
      </p:sp>
      <p:sp>
        <p:nvSpPr>
          <p:cNvPr id="6" name="TextBox 5">
            <a:extLst>
              <a:ext uri="{FF2B5EF4-FFF2-40B4-BE49-F238E27FC236}">
                <a16:creationId xmlns:a16="http://schemas.microsoft.com/office/drawing/2014/main" id="{1CC5D574-4652-42FF-9F24-9A497E2159A4}"/>
              </a:ext>
            </a:extLst>
          </p:cNvPr>
          <p:cNvSpPr txBox="1"/>
          <p:nvPr/>
        </p:nvSpPr>
        <p:spPr>
          <a:xfrm>
            <a:off x="1835197" y="849998"/>
            <a:ext cx="1072290" cy="677108"/>
          </a:xfrm>
          <a:prstGeom prst="rect">
            <a:avLst/>
          </a:prstGeom>
          <a:noFill/>
        </p:spPr>
        <p:txBody>
          <a:bodyPr wrap="square" rtlCol="0">
            <a:spAutoFit/>
          </a:bodyPr>
          <a:lstStyle/>
          <a:p>
            <a:r>
              <a:rPr lang="en-US" sz="1200" dirty="0">
                <a:solidFill>
                  <a:schemeClr val="bg1"/>
                </a:solidFill>
              </a:rPr>
              <a:t>Y=SCISSORS</a:t>
            </a:r>
            <a:br>
              <a:rPr lang="en-US" sz="1200" dirty="0">
                <a:solidFill>
                  <a:schemeClr val="bg1"/>
                </a:solidFill>
              </a:rPr>
            </a:br>
            <a:r>
              <a:rPr lang="en-US" sz="1200" dirty="0">
                <a:solidFill>
                  <a:schemeClr val="bg1"/>
                </a:solidFill>
              </a:rPr>
              <a:t>P=SCISSORS</a:t>
            </a:r>
            <a:br>
              <a:rPr lang="en-US" sz="1400" dirty="0">
                <a:solidFill>
                  <a:schemeClr val="bg1"/>
                </a:solidFill>
              </a:rPr>
            </a:br>
            <a:endParaRPr lang="en-US" sz="1400" dirty="0">
              <a:solidFill>
                <a:schemeClr val="bg1"/>
              </a:solidFill>
            </a:endParaRPr>
          </a:p>
        </p:txBody>
      </p:sp>
      <p:sp>
        <p:nvSpPr>
          <p:cNvPr id="8" name="TextBox 7">
            <a:extLst>
              <a:ext uri="{FF2B5EF4-FFF2-40B4-BE49-F238E27FC236}">
                <a16:creationId xmlns:a16="http://schemas.microsoft.com/office/drawing/2014/main" id="{C4B7A9AF-778C-4B64-A116-3E88376853B4}"/>
              </a:ext>
            </a:extLst>
          </p:cNvPr>
          <p:cNvSpPr txBox="1"/>
          <p:nvPr/>
        </p:nvSpPr>
        <p:spPr>
          <a:xfrm>
            <a:off x="247590" y="2789159"/>
            <a:ext cx="841897" cy="461665"/>
          </a:xfrm>
          <a:prstGeom prst="rect">
            <a:avLst/>
          </a:prstGeom>
          <a:noFill/>
        </p:spPr>
        <p:txBody>
          <a:bodyPr wrap="none" rtlCol="0">
            <a:spAutoFit/>
          </a:bodyPr>
          <a:lstStyle/>
          <a:p>
            <a:r>
              <a:rPr lang="en-US" sz="1200" dirty="0">
                <a:solidFill>
                  <a:schemeClr val="bg2">
                    <a:lumMod val="40000"/>
                    <a:lumOff val="60000"/>
                  </a:schemeClr>
                </a:solidFill>
              </a:rPr>
              <a:t>Y=PAPER</a:t>
            </a:r>
          </a:p>
          <a:p>
            <a:r>
              <a:rPr lang="en-US" sz="1200" dirty="0">
                <a:solidFill>
                  <a:schemeClr val="bg2">
                    <a:lumMod val="40000"/>
                    <a:lumOff val="60000"/>
                  </a:schemeClr>
                </a:solidFill>
              </a:rPr>
              <a:t>P=ROCK</a:t>
            </a:r>
          </a:p>
        </p:txBody>
      </p:sp>
      <p:sp>
        <p:nvSpPr>
          <p:cNvPr id="9" name="TextBox 8">
            <a:extLst>
              <a:ext uri="{FF2B5EF4-FFF2-40B4-BE49-F238E27FC236}">
                <a16:creationId xmlns:a16="http://schemas.microsoft.com/office/drawing/2014/main" id="{FB2AC3D2-325F-47AD-B0BF-A98A75319C8C}"/>
              </a:ext>
            </a:extLst>
          </p:cNvPr>
          <p:cNvSpPr txBox="1"/>
          <p:nvPr/>
        </p:nvSpPr>
        <p:spPr>
          <a:xfrm>
            <a:off x="1055292" y="2793529"/>
            <a:ext cx="1063112" cy="461665"/>
          </a:xfrm>
          <a:prstGeom prst="rect">
            <a:avLst/>
          </a:prstGeom>
          <a:noFill/>
        </p:spPr>
        <p:txBody>
          <a:bodyPr wrap="none" rtlCol="0">
            <a:spAutoFit/>
          </a:bodyPr>
          <a:lstStyle/>
          <a:p>
            <a:r>
              <a:rPr lang="en-US" sz="1200" dirty="0"/>
              <a:t>Y=SCISSORS</a:t>
            </a:r>
          </a:p>
          <a:p>
            <a:r>
              <a:rPr lang="en-US" sz="1200" dirty="0"/>
              <a:t>P=PAPER</a:t>
            </a:r>
          </a:p>
        </p:txBody>
      </p:sp>
      <p:sp>
        <p:nvSpPr>
          <p:cNvPr id="10" name="TextBox 9">
            <a:extLst>
              <a:ext uri="{FF2B5EF4-FFF2-40B4-BE49-F238E27FC236}">
                <a16:creationId xmlns:a16="http://schemas.microsoft.com/office/drawing/2014/main" id="{93D0D157-4A53-440E-A440-0D6A8B22F446}"/>
              </a:ext>
            </a:extLst>
          </p:cNvPr>
          <p:cNvSpPr txBox="1"/>
          <p:nvPr/>
        </p:nvSpPr>
        <p:spPr>
          <a:xfrm>
            <a:off x="2054437" y="2769621"/>
            <a:ext cx="840295" cy="461665"/>
          </a:xfrm>
          <a:prstGeom prst="rect">
            <a:avLst/>
          </a:prstGeom>
          <a:noFill/>
        </p:spPr>
        <p:txBody>
          <a:bodyPr wrap="none" rtlCol="0">
            <a:spAutoFit/>
          </a:bodyPr>
          <a:lstStyle/>
          <a:p>
            <a:r>
              <a:rPr lang="en-US" sz="1200" dirty="0"/>
              <a:t>Y=ROCK</a:t>
            </a:r>
            <a:br>
              <a:rPr lang="en-US" sz="1200" dirty="0"/>
            </a:br>
            <a:r>
              <a:rPr lang="en-US" sz="1200" dirty="0"/>
              <a:t>P=PAPER</a:t>
            </a:r>
          </a:p>
        </p:txBody>
      </p:sp>
      <p:sp>
        <p:nvSpPr>
          <p:cNvPr id="11" name="TextBox 10">
            <a:extLst>
              <a:ext uri="{FF2B5EF4-FFF2-40B4-BE49-F238E27FC236}">
                <a16:creationId xmlns:a16="http://schemas.microsoft.com/office/drawing/2014/main" id="{71D1D60A-63CD-48C5-862D-4557CDBA622B}"/>
              </a:ext>
            </a:extLst>
          </p:cNvPr>
          <p:cNvSpPr txBox="1"/>
          <p:nvPr/>
        </p:nvSpPr>
        <p:spPr>
          <a:xfrm>
            <a:off x="690613" y="306106"/>
            <a:ext cx="2293868" cy="523220"/>
          </a:xfrm>
          <a:prstGeom prst="rect">
            <a:avLst/>
          </a:prstGeom>
          <a:noFill/>
        </p:spPr>
        <p:txBody>
          <a:bodyPr wrap="square" rtlCol="0">
            <a:spAutoFit/>
          </a:bodyPr>
          <a:lstStyle/>
          <a:p>
            <a:r>
              <a:rPr lang="en-US" sz="2800" dirty="0">
                <a:latin typeface="Elephant" panose="02020904090505020303" pitchFamily="18" charset="0"/>
              </a:rPr>
              <a:t>.Correct</a:t>
            </a:r>
            <a:endParaRPr lang="en-US" sz="2400" dirty="0">
              <a:latin typeface="Elephant" panose="02020904090505020303" pitchFamily="18" charset="0"/>
            </a:endParaRPr>
          </a:p>
        </p:txBody>
      </p:sp>
      <p:sp>
        <p:nvSpPr>
          <p:cNvPr id="12" name="TextBox 11">
            <a:extLst>
              <a:ext uri="{FF2B5EF4-FFF2-40B4-BE49-F238E27FC236}">
                <a16:creationId xmlns:a16="http://schemas.microsoft.com/office/drawing/2014/main" id="{AE5255EE-FE3E-41B2-820A-CE488CACA3A1}"/>
              </a:ext>
            </a:extLst>
          </p:cNvPr>
          <p:cNvSpPr txBox="1"/>
          <p:nvPr/>
        </p:nvSpPr>
        <p:spPr>
          <a:xfrm>
            <a:off x="590063" y="2211645"/>
            <a:ext cx="1997470" cy="523220"/>
          </a:xfrm>
          <a:prstGeom prst="rect">
            <a:avLst/>
          </a:prstGeom>
          <a:noFill/>
        </p:spPr>
        <p:txBody>
          <a:bodyPr wrap="none" rtlCol="0">
            <a:spAutoFit/>
          </a:bodyPr>
          <a:lstStyle/>
          <a:p>
            <a:r>
              <a:rPr lang="en-US" sz="2800" dirty="0">
                <a:latin typeface="Elephant" panose="02020904090505020303" pitchFamily="18" charset="0"/>
              </a:rPr>
              <a:t>.Incorrect</a:t>
            </a:r>
          </a:p>
        </p:txBody>
      </p:sp>
      <p:pic>
        <p:nvPicPr>
          <p:cNvPr id="18" name="Picture 17">
            <a:extLst>
              <a:ext uri="{FF2B5EF4-FFF2-40B4-BE49-F238E27FC236}">
                <a16:creationId xmlns:a16="http://schemas.microsoft.com/office/drawing/2014/main" id="{250574FE-7C59-430B-AE52-BE8764544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87" y="1311469"/>
            <a:ext cx="745710" cy="612104"/>
          </a:xfrm>
          <a:prstGeom prst="rect">
            <a:avLst/>
          </a:prstGeom>
        </p:spPr>
      </p:pic>
      <p:pic>
        <p:nvPicPr>
          <p:cNvPr id="22" name="Picture 21">
            <a:extLst>
              <a:ext uri="{FF2B5EF4-FFF2-40B4-BE49-F238E27FC236}">
                <a16:creationId xmlns:a16="http://schemas.microsoft.com/office/drawing/2014/main" id="{23BE739F-3066-47F8-A657-9208B1232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74" y="1395054"/>
            <a:ext cx="931179" cy="551002"/>
          </a:xfrm>
          <a:prstGeom prst="rect">
            <a:avLst/>
          </a:prstGeom>
        </p:spPr>
      </p:pic>
      <p:pic>
        <p:nvPicPr>
          <p:cNvPr id="24" name="Picture 23">
            <a:extLst>
              <a:ext uri="{FF2B5EF4-FFF2-40B4-BE49-F238E27FC236}">
                <a16:creationId xmlns:a16="http://schemas.microsoft.com/office/drawing/2014/main" id="{60C8D6BD-FD58-48FD-8631-9B20DDD70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031" y="1284349"/>
            <a:ext cx="777524" cy="645604"/>
          </a:xfrm>
          <a:prstGeom prst="rect">
            <a:avLst/>
          </a:prstGeom>
        </p:spPr>
      </p:pic>
      <p:pic>
        <p:nvPicPr>
          <p:cNvPr id="25" name="Picture 24">
            <a:extLst>
              <a:ext uri="{FF2B5EF4-FFF2-40B4-BE49-F238E27FC236}">
                <a16:creationId xmlns:a16="http://schemas.microsoft.com/office/drawing/2014/main" id="{26353B71-072B-4380-8E15-7697AE130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392" y="3212542"/>
            <a:ext cx="625584" cy="519443"/>
          </a:xfrm>
          <a:prstGeom prst="rect">
            <a:avLst/>
          </a:prstGeom>
        </p:spPr>
      </p:pic>
      <p:pic>
        <p:nvPicPr>
          <p:cNvPr id="26" name="Picture 25">
            <a:extLst>
              <a:ext uri="{FF2B5EF4-FFF2-40B4-BE49-F238E27FC236}">
                <a16:creationId xmlns:a16="http://schemas.microsoft.com/office/drawing/2014/main" id="{B405B11E-1E9F-457A-987A-5079954F0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87" y="3261148"/>
            <a:ext cx="732375" cy="519443"/>
          </a:xfrm>
          <a:prstGeom prst="rect">
            <a:avLst/>
          </a:prstGeom>
        </p:spPr>
      </p:pic>
      <p:pic>
        <p:nvPicPr>
          <p:cNvPr id="27" name="Picture 26">
            <a:extLst>
              <a:ext uri="{FF2B5EF4-FFF2-40B4-BE49-F238E27FC236}">
                <a16:creationId xmlns:a16="http://schemas.microsoft.com/office/drawing/2014/main" id="{EE8F674F-6A70-4265-8E5F-56270E55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44" y="3271784"/>
            <a:ext cx="841897" cy="498172"/>
          </a:xfrm>
          <a:prstGeom prst="rect">
            <a:avLst/>
          </a:prstGeom>
        </p:spPr>
      </p:pic>
      <p:sp>
        <p:nvSpPr>
          <p:cNvPr id="29" name="TextBox 28">
            <a:extLst>
              <a:ext uri="{FF2B5EF4-FFF2-40B4-BE49-F238E27FC236}">
                <a16:creationId xmlns:a16="http://schemas.microsoft.com/office/drawing/2014/main" id="{C6DAF254-B981-44DD-B415-34F7CE63E300}"/>
              </a:ext>
            </a:extLst>
          </p:cNvPr>
          <p:cNvSpPr txBox="1"/>
          <p:nvPr/>
        </p:nvSpPr>
        <p:spPr>
          <a:xfrm>
            <a:off x="-430669" y="6008002"/>
            <a:ext cx="8442156" cy="707886"/>
          </a:xfrm>
          <a:prstGeom prst="rect">
            <a:avLst/>
          </a:prstGeom>
          <a:noFill/>
        </p:spPr>
        <p:txBody>
          <a:bodyPr wrap="square" rtlCol="0">
            <a:spAutoFit/>
          </a:bodyPr>
          <a:lstStyle/>
          <a:p>
            <a:pPr algn="ctr"/>
            <a:r>
              <a:rPr lang="en-US" sz="2000" dirty="0"/>
              <a:t>Example of a error : </a:t>
            </a:r>
            <a:r>
              <a:rPr lang="en-US" sz="2000" dirty="0" err="1"/>
              <a:t>ValueError</a:t>
            </a:r>
            <a:r>
              <a:rPr lang="en-US" sz="2000" dirty="0"/>
              <a:t> : zero-size array to reduction operation maximum which has no identity</a:t>
            </a:r>
          </a:p>
        </p:txBody>
      </p:sp>
      <p:sp>
        <p:nvSpPr>
          <p:cNvPr id="7" name="TextBox 6">
            <a:extLst>
              <a:ext uri="{FF2B5EF4-FFF2-40B4-BE49-F238E27FC236}">
                <a16:creationId xmlns:a16="http://schemas.microsoft.com/office/drawing/2014/main" id="{5B0C82BE-5B22-4D2B-B863-391348D0E524}"/>
              </a:ext>
            </a:extLst>
          </p:cNvPr>
          <p:cNvSpPr txBox="1"/>
          <p:nvPr/>
        </p:nvSpPr>
        <p:spPr>
          <a:xfrm>
            <a:off x="7005393" y="1485889"/>
            <a:ext cx="1853392" cy="369332"/>
          </a:xfrm>
          <a:prstGeom prst="rect">
            <a:avLst/>
          </a:prstGeom>
          <a:noFill/>
        </p:spPr>
        <p:txBody>
          <a:bodyPr wrap="none" rtlCol="0">
            <a:spAutoFit/>
          </a:bodyPr>
          <a:lstStyle/>
          <a:p>
            <a:r>
              <a:rPr lang="en-US" dirty="0"/>
              <a:t>A part of this is:</a:t>
            </a:r>
          </a:p>
        </p:txBody>
      </p:sp>
      <p:sp>
        <p:nvSpPr>
          <p:cNvPr id="13" name="TextBox 12">
            <a:extLst>
              <a:ext uri="{FF2B5EF4-FFF2-40B4-BE49-F238E27FC236}">
                <a16:creationId xmlns:a16="http://schemas.microsoft.com/office/drawing/2014/main" id="{27C5848A-ECF8-4C01-B2E4-ECD49EA8C1DA}"/>
              </a:ext>
            </a:extLst>
          </p:cNvPr>
          <p:cNvSpPr txBox="1"/>
          <p:nvPr/>
        </p:nvSpPr>
        <p:spPr>
          <a:xfrm>
            <a:off x="3586678" y="1946056"/>
            <a:ext cx="8493584" cy="923330"/>
          </a:xfrm>
          <a:prstGeom prst="rect">
            <a:avLst/>
          </a:prstGeom>
          <a:noFill/>
        </p:spPr>
        <p:txBody>
          <a:bodyPr wrap="square" rtlCol="0">
            <a:spAutoFit/>
          </a:bodyPr>
          <a:lstStyle/>
          <a:p>
            <a:pPr algn="ctr"/>
            <a:r>
              <a:rPr lang="en-US" b="1" dirty="0"/>
              <a:t>Understand the Code</a:t>
            </a:r>
            <a:r>
              <a:rPr lang="en-US" dirty="0"/>
              <a:t>: Before explaining the output, make sure you understand the code thoroughly. This involves reading through the code line by line and understanding what each line is doing.</a:t>
            </a:r>
          </a:p>
        </p:txBody>
      </p:sp>
      <p:sp>
        <p:nvSpPr>
          <p:cNvPr id="14" name="TextBox 13">
            <a:extLst>
              <a:ext uri="{FF2B5EF4-FFF2-40B4-BE49-F238E27FC236}">
                <a16:creationId xmlns:a16="http://schemas.microsoft.com/office/drawing/2014/main" id="{1496391C-36D7-4F06-97F3-0E906B9BD12C}"/>
              </a:ext>
            </a:extLst>
          </p:cNvPr>
          <p:cNvSpPr txBox="1"/>
          <p:nvPr/>
        </p:nvSpPr>
        <p:spPr>
          <a:xfrm>
            <a:off x="3859682" y="2983361"/>
            <a:ext cx="8044617" cy="923330"/>
          </a:xfrm>
          <a:prstGeom prst="rect">
            <a:avLst/>
          </a:prstGeom>
          <a:noFill/>
        </p:spPr>
        <p:txBody>
          <a:bodyPr wrap="square" rtlCol="0">
            <a:spAutoFit/>
          </a:bodyPr>
          <a:lstStyle/>
          <a:p>
            <a:pPr algn="ctr"/>
            <a:r>
              <a:rPr lang="en-US" b="1" dirty="0"/>
              <a:t>Execute the Code</a:t>
            </a:r>
            <a:r>
              <a:rPr lang="en-US" dirty="0"/>
              <a:t>: Run the code in an appropriate environment, such as a code editor or an integrated development environment (IDE), to see the output produced by the code.</a:t>
            </a:r>
          </a:p>
        </p:txBody>
      </p:sp>
      <p:sp>
        <p:nvSpPr>
          <p:cNvPr id="15" name="TextBox 14">
            <a:extLst>
              <a:ext uri="{FF2B5EF4-FFF2-40B4-BE49-F238E27FC236}">
                <a16:creationId xmlns:a16="http://schemas.microsoft.com/office/drawing/2014/main" id="{25758823-A10D-4040-BFD5-F09A1A21EA0B}"/>
              </a:ext>
            </a:extLst>
          </p:cNvPr>
          <p:cNvSpPr txBox="1"/>
          <p:nvPr/>
        </p:nvSpPr>
        <p:spPr>
          <a:xfrm>
            <a:off x="4795782" y="4054395"/>
            <a:ext cx="6272613" cy="923330"/>
          </a:xfrm>
          <a:prstGeom prst="rect">
            <a:avLst/>
          </a:prstGeom>
          <a:noFill/>
        </p:spPr>
        <p:txBody>
          <a:bodyPr wrap="square" rtlCol="0">
            <a:spAutoFit/>
          </a:bodyPr>
          <a:lstStyle/>
          <a:p>
            <a:pPr algn="ctr"/>
            <a:r>
              <a:rPr lang="en-US" b="1" dirty="0"/>
              <a:t>Analyze the Output</a:t>
            </a:r>
            <a:r>
              <a:rPr lang="en-US" dirty="0"/>
              <a:t>: Once you have the output, analyze it carefully. Compare it with your expectations based on your understanding of the code.</a:t>
            </a:r>
          </a:p>
        </p:txBody>
      </p:sp>
    </p:spTree>
    <p:extLst>
      <p:ext uri="{BB962C8B-B14F-4D97-AF65-F5344CB8AC3E}">
        <p14:creationId xmlns:p14="http://schemas.microsoft.com/office/powerpoint/2010/main" val="25757082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9D60171-BEAD-4B36-8314-47417D4A1052}"/>
              </a:ext>
            </a:extLst>
          </p:cNvPr>
          <p:cNvGraphicFramePr>
            <a:graphicFrameLocks noGrp="1"/>
          </p:cNvGraphicFramePr>
          <p:nvPr>
            <p:extLst>
              <p:ext uri="{D42A27DB-BD31-4B8C-83A1-F6EECF244321}">
                <p14:modId xmlns:p14="http://schemas.microsoft.com/office/powerpoint/2010/main" val="3601732444"/>
              </p:ext>
            </p:extLst>
          </p:nvPr>
        </p:nvGraphicFramePr>
        <p:xfrm>
          <a:off x="489501" y="2775881"/>
          <a:ext cx="11212998" cy="1472206"/>
        </p:xfrm>
        <a:graphic>
          <a:graphicData uri="http://schemas.openxmlformats.org/drawingml/2006/table">
            <a:tbl>
              <a:tblPr>
                <a:effectLst>
                  <a:outerShdw blurRad="50800" dist="38100" dir="16200000" rotWithShape="0">
                    <a:prstClr val="black">
                      <a:alpha val="40000"/>
                    </a:prstClr>
                  </a:outerShdw>
                </a:effectLst>
              </a:tblPr>
              <a:tblGrid>
                <a:gridCol w="892452">
                  <a:extLst>
                    <a:ext uri="{9D8B030D-6E8A-4147-A177-3AD203B41FA5}">
                      <a16:colId xmlns:a16="http://schemas.microsoft.com/office/drawing/2014/main" val="2553098195"/>
                    </a:ext>
                  </a:extLst>
                </a:gridCol>
                <a:gridCol w="117316">
                  <a:extLst>
                    <a:ext uri="{9D8B030D-6E8A-4147-A177-3AD203B41FA5}">
                      <a16:colId xmlns:a16="http://schemas.microsoft.com/office/drawing/2014/main" val="3457272399"/>
                    </a:ext>
                  </a:extLst>
                </a:gridCol>
                <a:gridCol w="892452">
                  <a:extLst>
                    <a:ext uri="{9D8B030D-6E8A-4147-A177-3AD203B41FA5}">
                      <a16:colId xmlns:a16="http://schemas.microsoft.com/office/drawing/2014/main" val="2395410450"/>
                    </a:ext>
                  </a:extLst>
                </a:gridCol>
                <a:gridCol w="892452">
                  <a:extLst>
                    <a:ext uri="{9D8B030D-6E8A-4147-A177-3AD203B41FA5}">
                      <a16:colId xmlns:a16="http://schemas.microsoft.com/office/drawing/2014/main" val="2368794875"/>
                    </a:ext>
                  </a:extLst>
                </a:gridCol>
                <a:gridCol w="892452">
                  <a:extLst>
                    <a:ext uri="{9D8B030D-6E8A-4147-A177-3AD203B41FA5}">
                      <a16:colId xmlns:a16="http://schemas.microsoft.com/office/drawing/2014/main" val="1052686503"/>
                    </a:ext>
                  </a:extLst>
                </a:gridCol>
                <a:gridCol w="892452">
                  <a:extLst>
                    <a:ext uri="{9D8B030D-6E8A-4147-A177-3AD203B41FA5}">
                      <a16:colId xmlns:a16="http://schemas.microsoft.com/office/drawing/2014/main" val="393592884"/>
                    </a:ext>
                  </a:extLst>
                </a:gridCol>
                <a:gridCol w="892452">
                  <a:extLst>
                    <a:ext uri="{9D8B030D-6E8A-4147-A177-3AD203B41FA5}">
                      <a16:colId xmlns:a16="http://schemas.microsoft.com/office/drawing/2014/main" val="271893641"/>
                    </a:ext>
                  </a:extLst>
                </a:gridCol>
                <a:gridCol w="892452">
                  <a:extLst>
                    <a:ext uri="{9D8B030D-6E8A-4147-A177-3AD203B41FA5}">
                      <a16:colId xmlns:a16="http://schemas.microsoft.com/office/drawing/2014/main" val="1001920082"/>
                    </a:ext>
                  </a:extLst>
                </a:gridCol>
                <a:gridCol w="892452">
                  <a:extLst>
                    <a:ext uri="{9D8B030D-6E8A-4147-A177-3AD203B41FA5}">
                      <a16:colId xmlns:a16="http://schemas.microsoft.com/office/drawing/2014/main" val="3779281858"/>
                    </a:ext>
                  </a:extLst>
                </a:gridCol>
                <a:gridCol w="1087559">
                  <a:extLst>
                    <a:ext uri="{9D8B030D-6E8A-4147-A177-3AD203B41FA5}">
                      <a16:colId xmlns:a16="http://schemas.microsoft.com/office/drawing/2014/main" val="2036925750"/>
                    </a:ext>
                  </a:extLst>
                </a:gridCol>
                <a:gridCol w="1083603">
                  <a:extLst>
                    <a:ext uri="{9D8B030D-6E8A-4147-A177-3AD203B41FA5}">
                      <a16:colId xmlns:a16="http://schemas.microsoft.com/office/drawing/2014/main" val="4127378681"/>
                    </a:ext>
                  </a:extLst>
                </a:gridCol>
                <a:gridCol w="892452">
                  <a:extLst>
                    <a:ext uri="{9D8B030D-6E8A-4147-A177-3AD203B41FA5}">
                      <a16:colId xmlns:a16="http://schemas.microsoft.com/office/drawing/2014/main" val="554399269"/>
                    </a:ext>
                  </a:extLst>
                </a:gridCol>
                <a:gridCol w="892452">
                  <a:extLst>
                    <a:ext uri="{9D8B030D-6E8A-4147-A177-3AD203B41FA5}">
                      <a16:colId xmlns:a16="http://schemas.microsoft.com/office/drawing/2014/main" val="1762946500"/>
                    </a:ext>
                  </a:extLst>
                </a:gridCol>
              </a:tblGrid>
              <a:tr h="248191">
                <a:tc>
                  <a:txBody>
                    <a:bodyPr/>
                    <a:lstStyle/>
                    <a:p>
                      <a:pPr algn="l" fontAlgn="b"/>
                      <a:r>
                        <a:rPr lang="en-US" sz="1800" b="0" i="0" u="none" strike="noStrike">
                          <a:solidFill>
                            <a:schemeClr val="tx1"/>
                          </a:solidFill>
                          <a:effectLst/>
                          <a:latin typeface="Calibri" panose="020F0502020204030204" pitchFamily="34" charset="0"/>
                        </a:rPr>
                        <a:t>Class</a:t>
                      </a:r>
                    </a:p>
                  </a:txBody>
                  <a:tcPr marL="9525" marR="9525" marT="9525" marB="0" anchor="b">
                    <a:lnL>
                      <a:noFill/>
                    </a:lnL>
                    <a:lnR>
                      <a:noFill/>
                    </a:lnR>
                    <a:lnT>
                      <a:noFill/>
                    </a:lnT>
                    <a:lnB>
                      <a:noFill/>
                    </a:lnB>
                  </a:tcPr>
                </a:tc>
                <a:tc>
                  <a:txBody>
                    <a:bodyPr/>
                    <a:lstStyle/>
                    <a:p>
                      <a:pPr algn="l" fontAlgn="b"/>
                      <a:r>
                        <a:rPr lang="en-US" sz="1800" b="0" i="0" u="none" strike="noStrike" dirty="0">
                          <a:solidFill>
                            <a:schemeClr val="tx1"/>
                          </a:solidFill>
                          <a:effectLst/>
                          <a:latin typeface="Calibri" panose="020F0502020204030204" pitchFamily="34" charset="0"/>
                        </a:rPr>
                        <a:t>TP</a:t>
                      </a:r>
                    </a:p>
                  </a:txBody>
                  <a:tcPr marL="9525" marR="9525" marT="9525" marB="0" anchor="b">
                    <a:lnL>
                      <a:noFill/>
                    </a:lnL>
                    <a:lnR>
                      <a:noFill/>
                    </a:lnR>
                    <a:lnT>
                      <a:noFill/>
                    </a:lnT>
                    <a:lnB>
                      <a:noFill/>
                    </a:lnB>
                  </a:tcPr>
                </a:tc>
                <a:tc>
                  <a:txBody>
                    <a:bodyPr/>
                    <a:lstStyle/>
                    <a:p>
                      <a:pPr algn="l" fontAlgn="b"/>
                      <a:r>
                        <a:rPr lang="en-US" sz="1800" b="0" i="0" u="none" strike="noStrike">
                          <a:solidFill>
                            <a:schemeClr val="tx1"/>
                          </a:solidFill>
                          <a:effectLst/>
                          <a:latin typeface="Calibri" panose="020F0502020204030204" pitchFamily="34" charset="0"/>
                        </a:rPr>
                        <a:t>FN</a:t>
                      </a:r>
                    </a:p>
                  </a:txBody>
                  <a:tcPr marL="9525" marR="9525" marT="9525" marB="0" anchor="b">
                    <a:lnL>
                      <a:noFill/>
                    </a:lnL>
                    <a:lnR>
                      <a:noFill/>
                    </a:lnR>
                    <a:lnT>
                      <a:noFill/>
                    </a:lnT>
                    <a:lnB>
                      <a:noFill/>
                    </a:lnB>
                  </a:tcPr>
                </a:tc>
                <a:tc>
                  <a:txBody>
                    <a:bodyPr/>
                    <a:lstStyle/>
                    <a:p>
                      <a:pPr algn="l" fontAlgn="b"/>
                      <a:r>
                        <a:rPr lang="en-US" sz="1800" b="0" i="0" u="none" strike="noStrike" dirty="0">
                          <a:solidFill>
                            <a:schemeClr val="tx1"/>
                          </a:solidFill>
                          <a:effectLst/>
                          <a:latin typeface="Calibri" panose="020F0502020204030204" pitchFamily="34" charset="0"/>
                        </a:rPr>
                        <a:t>FP</a:t>
                      </a:r>
                    </a:p>
                  </a:txBody>
                  <a:tcPr marL="9525" marR="9525" marT="9525" marB="0" anchor="b">
                    <a:lnL>
                      <a:noFill/>
                    </a:lnL>
                    <a:lnR>
                      <a:noFill/>
                    </a:lnR>
                    <a:lnT>
                      <a:noFill/>
                    </a:lnT>
                    <a:lnB>
                      <a:noFill/>
                    </a:lnB>
                  </a:tcPr>
                </a:tc>
                <a:tc>
                  <a:txBody>
                    <a:bodyPr/>
                    <a:lstStyle/>
                    <a:p>
                      <a:pPr algn="l" fontAlgn="b"/>
                      <a:r>
                        <a:rPr lang="en-US" sz="1800" b="0" i="0" u="none" strike="noStrike">
                          <a:solidFill>
                            <a:schemeClr val="tx1"/>
                          </a:solidFill>
                          <a:effectLst/>
                          <a:latin typeface="Calibri" panose="020F0502020204030204" pitchFamily="34" charset="0"/>
                        </a:rPr>
                        <a:t>TN</a:t>
                      </a:r>
                    </a:p>
                  </a:txBody>
                  <a:tcPr marL="9525" marR="9525" marT="9525" marB="0" anchor="b">
                    <a:lnL>
                      <a:noFill/>
                    </a:lnL>
                    <a:lnR>
                      <a:noFill/>
                    </a:lnR>
                    <a:lnT>
                      <a:noFill/>
                    </a:lnT>
                    <a:lnB>
                      <a:noFill/>
                    </a:lnB>
                  </a:tcPr>
                </a:tc>
                <a:tc>
                  <a:txBody>
                    <a:bodyPr/>
                    <a:lstStyle/>
                    <a:p>
                      <a:pPr algn="l" fontAlgn="b"/>
                      <a:r>
                        <a:rPr lang="en-US" sz="1800" b="0" i="0" u="none" strike="noStrike">
                          <a:solidFill>
                            <a:schemeClr val="tx1"/>
                          </a:solidFill>
                          <a:effectLst/>
                          <a:latin typeface="Calibri" panose="020F0502020204030204" pitchFamily="34" charset="0"/>
                        </a:rPr>
                        <a:t>Recall</a:t>
                      </a:r>
                    </a:p>
                  </a:txBody>
                  <a:tcPr marL="9525" marR="9525" marT="9525" marB="0" anchor="b">
                    <a:lnL>
                      <a:noFill/>
                    </a:lnL>
                    <a:lnR>
                      <a:noFill/>
                    </a:lnR>
                    <a:lnT>
                      <a:noFill/>
                    </a:lnT>
                    <a:lnB>
                      <a:noFill/>
                    </a:lnB>
                  </a:tcPr>
                </a:tc>
                <a:tc>
                  <a:txBody>
                    <a:bodyPr/>
                    <a:lstStyle/>
                    <a:p>
                      <a:pPr algn="l" fontAlgn="b"/>
                      <a:r>
                        <a:rPr lang="en-US" sz="1800" b="0" i="0" u="none" strike="noStrike">
                          <a:solidFill>
                            <a:schemeClr val="tx1"/>
                          </a:solidFill>
                          <a:effectLst/>
                          <a:latin typeface="Calibri" panose="020F0502020204030204" pitchFamily="34" charset="0"/>
                        </a:rPr>
                        <a:t>Precision</a:t>
                      </a:r>
                    </a:p>
                  </a:txBody>
                  <a:tcPr marL="9525" marR="9525" marT="9525" marB="0" anchor="b">
                    <a:lnL>
                      <a:noFill/>
                    </a:lnL>
                    <a:lnR>
                      <a:noFill/>
                    </a:lnR>
                    <a:lnT>
                      <a:noFill/>
                    </a:lnT>
                    <a:lnB>
                      <a:noFill/>
                    </a:lnB>
                  </a:tcPr>
                </a:tc>
                <a:tc>
                  <a:txBody>
                    <a:bodyPr/>
                    <a:lstStyle/>
                    <a:p>
                      <a:pPr algn="l" fontAlgn="b"/>
                      <a:r>
                        <a:rPr lang="en-US" sz="1800" b="0" i="0" u="none" strike="noStrike">
                          <a:solidFill>
                            <a:schemeClr val="tx1"/>
                          </a:solidFill>
                          <a:effectLst/>
                          <a:latin typeface="Calibri" panose="020F0502020204030204" pitchFamily="34" charset="0"/>
                        </a:rPr>
                        <a:t>Accuracy</a:t>
                      </a:r>
                    </a:p>
                  </a:txBody>
                  <a:tcPr marL="9525" marR="9525" marT="9525" marB="0" anchor="b">
                    <a:lnL>
                      <a:noFill/>
                    </a:lnL>
                    <a:lnR>
                      <a:noFill/>
                    </a:lnR>
                    <a:lnT>
                      <a:noFill/>
                    </a:lnT>
                    <a:lnB>
                      <a:noFill/>
                    </a:lnB>
                  </a:tcPr>
                </a:tc>
                <a:tc>
                  <a:txBody>
                    <a:bodyPr/>
                    <a:lstStyle/>
                    <a:p>
                      <a:pPr algn="l" fontAlgn="b"/>
                      <a:r>
                        <a:rPr lang="en-US" sz="1800" b="0" i="0" u="none" strike="noStrike">
                          <a:solidFill>
                            <a:schemeClr val="tx1"/>
                          </a:solidFill>
                          <a:effectLst/>
                          <a:latin typeface="Calibri" panose="020F0502020204030204" pitchFamily="34" charset="0"/>
                        </a:rPr>
                        <a:t>F1 Score</a:t>
                      </a:r>
                    </a:p>
                  </a:txBody>
                  <a:tcPr marL="9525" marR="9525" marT="9525" marB="0" anchor="b">
                    <a:lnL>
                      <a:noFill/>
                    </a:lnL>
                    <a:lnR>
                      <a:noFill/>
                    </a:lnR>
                    <a:lnT>
                      <a:noFill/>
                    </a:lnT>
                    <a:lnB>
                      <a:noFill/>
                    </a:lnB>
                  </a:tcPr>
                </a:tc>
                <a:tc>
                  <a:txBody>
                    <a:bodyPr/>
                    <a:lstStyle/>
                    <a:p>
                      <a:pPr algn="l" fontAlgn="b"/>
                      <a:r>
                        <a:rPr lang="en-US" sz="1800" b="0" i="0" u="none" strike="noStrike">
                          <a:solidFill>
                            <a:schemeClr val="tx1"/>
                          </a:solidFill>
                          <a:effectLst/>
                          <a:latin typeface="Calibri" panose="020F0502020204030204" pitchFamily="34" charset="0"/>
                        </a:rPr>
                        <a:t>Specificity</a:t>
                      </a:r>
                    </a:p>
                  </a:txBody>
                  <a:tcPr marL="9525" marR="9525" marT="9525" marB="0" anchor="b">
                    <a:lnL>
                      <a:noFill/>
                    </a:lnL>
                    <a:lnR>
                      <a:noFill/>
                    </a:lnR>
                    <a:lnT>
                      <a:noFill/>
                    </a:lnT>
                    <a:lnB>
                      <a:noFill/>
                    </a:lnB>
                  </a:tcPr>
                </a:tc>
                <a:tc>
                  <a:txBody>
                    <a:bodyPr/>
                    <a:lstStyle/>
                    <a:p>
                      <a:pPr algn="l" fontAlgn="b"/>
                      <a:r>
                        <a:rPr lang="en-US" sz="1800" b="0" i="0" u="none" strike="noStrike">
                          <a:solidFill>
                            <a:schemeClr val="tx1"/>
                          </a:solidFill>
                          <a:effectLst/>
                          <a:latin typeface="Calibri" panose="020F0502020204030204" pitchFamily="34" charset="0"/>
                        </a:rPr>
                        <a:t>MCC</a:t>
                      </a:r>
                    </a:p>
                  </a:txBody>
                  <a:tcPr marL="9525" marR="9525" marT="9525" marB="0" anchor="b">
                    <a:lnL>
                      <a:noFill/>
                    </a:lnL>
                    <a:lnR>
                      <a:noFill/>
                    </a:lnR>
                    <a:lnT>
                      <a:noFill/>
                    </a:lnT>
                    <a:lnB>
                      <a:noFill/>
                    </a:lnB>
                  </a:tcPr>
                </a:tc>
                <a:tc gridSpan="2">
                  <a:txBody>
                    <a:bodyPr/>
                    <a:lstStyle/>
                    <a:p>
                      <a:pPr algn="l" fontAlgn="b"/>
                      <a:r>
                        <a:rPr lang="en-US" sz="1800" b="0" i="0" u="none" strike="noStrike">
                          <a:solidFill>
                            <a:schemeClr val="tx1"/>
                          </a:solidFill>
                          <a:effectLst/>
                          <a:latin typeface="Calibri" panose="020F0502020204030204" pitchFamily="34" charset="0"/>
                        </a:rPr>
                        <a:t>Jaccard Index</a:t>
                      </a:r>
                    </a:p>
                  </a:txBody>
                  <a:tcPr marL="9525" marR="9525" marT="9525"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2740200372"/>
                  </a:ext>
                </a:extLst>
              </a:tr>
              <a:tr h="346351">
                <a:tc>
                  <a:txBody>
                    <a:bodyPr/>
                    <a:lstStyle/>
                    <a:p>
                      <a:pPr algn="l" fontAlgn="b"/>
                      <a:r>
                        <a:rPr lang="en-US" sz="1800" b="0" i="0" u="none" strike="noStrike">
                          <a:solidFill>
                            <a:schemeClr val="tx1"/>
                          </a:solidFill>
                          <a:effectLst/>
                          <a:latin typeface="Calibri" panose="020F0502020204030204" pitchFamily="34" charset="0"/>
                        </a:rPr>
                        <a:t>scissor</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12</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0.8333</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0.9444</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0.901</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0.760639</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0.8333</a:t>
                      </a:r>
                    </a:p>
                  </a:txBody>
                  <a:tcPr marL="9525" marR="9525" marT="9525" marB="0" anchor="b">
                    <a:lnL>
                      <a:noFill/>
                    </a:lnL>
                    <a:lnR>
                      <a:noFill/>
                    </a:lnR>
                    <a:lnT>
                      <a:noFill/>
                    </a:lnT>
                    <a:lnB>
                      <a:noFill/>
                    </a:lnB>
                  </a:tcPr>
                </a:tc>
                <a:tc>
                  <a:txBody>
                    <a:bodyPr/>
                    <a:lstStyle/>
                    <a:p>
                      <a:pPr algn="l" fontAlgn="b"/>
                      <a:endParaRPr lang="en-US" sz="1800" b="0" i="0"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979531956"/>
                  </a:ext>
                </a:extLst>
              </a:tr>
              <a:tr h="199110">
                <a:tc>
                  <a:txBody>
                    <a:bodyPr/>
                    <a:lstStyle/>
                    <a:p>
                      <a:pPr algn="l" fontAlgn="b"/>
                      <a:r>
                        <a:rPr lang="en-US" sz="1800" b="0" i="0" u="none" strike="noStrike">
                          <a:solidFill>
                            <a:schemeClr val="tx1"/>
                          </a:solidFill>
                          <a:effectLst/>
                          <a:latin typeface="Calibri" panose="020F0502020204030204" pitchFamily="34" charset="0"/>
                        </a:rPr>
                        <a:t>rock</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0.75</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0.889</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0.857143</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0.833</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0.7604</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0.75</a:t>
                      </a:r>
                    </a:p>
                  </a:txBody>
                  <a:tcPr marL="9525" marR="9525" marT="9525" marB="0" anchor="b">
                    <a:lnL>
                      <a:noFill/>
                    </a:lnL>
                    <a:lnR>
                      <a:noFill/>
                    </a:lnR>
                    <a:lnT>
                      <a:noFill/>
                    </a:lnT>
                    <a:lnB>
                      <a:noFill/>
                    </a:lnB>
                  </a:tcPr>
                </a:tc>
                <a:tc>
                  <a:txBody>
                    <a:bodyPr/>
                    <a:lstStyle/>
                    <a:p>
                      <a:pPr algn="l" fontAlgn="b"/>
                      <a:endParaRPr lang="en-US" sz="1800" b="0" i="0" u="none" strike="noStrike">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473492984"/>
                  </a:ext>
                </a:extLst>
              </a:tr>
              <a:tr h="248191">
                <a:tc>
                  <a:txBody>
                    <a:bodyPr/>
                    <a:lstStyle/>
                    <a:p>
                      <a:pPr algn="l" fontAlgn="b"/>
                      <a:r>
                        <a:rPr lang="en-US" sz="1800" b="0" i="0" u="none" strike="noStrike" dirty="0">
                          <a:solidFill>
                            <a:schemeClr val="tx1"/>
                          </a:solidFill>
                          <a:effectLst/>
                          <a:latin typeface="Calibri" panose="020F0502020204030204" pitchFamily="34" charset="0"/>
                        </a:rPr>
                        <a:t>paper</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r" fontAlgn="b"/>
                      <a:r>
                        <a:rPr lang="en-US" sz="18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0.667</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0.8</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0.833</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0.7273</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0.91667</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0.7606</a:t>
                      </a:r>
                    </a:p>
                  </a:txBody>
                  <a:tcPr marL="9525" marR="9525" marT="9525" marB="0" anchor="b">
                    <a:lnL>
                      <a:noFill/>
                    </a:lnL>
                    <a:lnR>
                      <a:noFill/>
                    </a:lnR>
                    <a:lnT>
                      <a:noFill/>
                    </a:lnT>
                    <a:lnB>
                      <a:noFill/>
                    </a:lnB>
                  </a:tcPr>
                </a:tc>
                <a:tc>
                  <a:txBody>
                    <a:bodyPr/>
                    <a:lstStyle/>
                    <a:p>
                      <a:pPr algn="r" fontAlgn="b"/>
                      <a:r>
                        <a:rPr lang="en-US" sz="1800" b="0" i="0" u="none" strike="noStrike" dirty="0">
                          <a:solidFill>
                            <a:schemeClr val="tx1"/>
                          </a:solidFill>
                          <a:effectLst/>
                          <a:latin typeface="Calibri" panose="020F0502020204030204" pitchFamily="34" charset="0"/>
                        </a:rPr>
                        <a:t>0.5714</a:t>
                      </a:r>
                    </a:p>
                  </a:txBody>
                  <a:tcPr marL="9525" marR="9525" marT="9525" marB="0" anchor="b">
                    <a:lnL>
                      <a:noFill/>
                    </a:lnL>
                    <a:lnR>
                      <a:noFill/>
                    </a:lnR>
                    <a:lnT>
                      <a:noFill/>
                    </a:lnT>
                    <a:lnB>
                      <a:noFill/>
                    </a:lnB>
                  </a:tcPr>
                </a:tc>
                <a:tc>
                  <a:txBody>
                    <a:bodyPr/>
                    <a:lstStyle/>
                    <a:p>
                      <a:pPr algn="l" fontAlgn="b"/>
                      <a:endParaRPr lang="en-US" sz="1800" b="0" i="0"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96774483"/>
                  </a:ext>
                </a:extLst>
              </a:tr>
            </a:tbl>
          </a:graphicData>
        </a:graphic>
      </p:graphicFrame>
      <p:sp>
        <p:nvSpPr>
          <p:cNvPr id="4" name="TextBox 3">
            <a:extLst>
              <a:ext uri="{FF2B5EF4-FFF2-40B4-BE49-F238E27FC236}">
                <a16:creationId xmlns:a16="http://schemas.microsoft.com/office/drawing/2014/main" id="{05231C2F-A491-461F-B7CA-FEA3D58B1E11}"/>
              </a:ext>
            </a:extLst>
          </p:cNvPr>
          <p:cNvSpPr txBox="1"/>
          <p:nvPr/>
        </p:nvSpPr>
        <p:spPr>
          <a:xfrm>
            <a:off x="1658745" y="651361"/>
            <a:ext cx="7971815" cy="1569660"/>
          </a:xfrm>
          <a:prstGeom prst="rect">
            <a:avLst/>
          </a:prstGeom>
          <a:noFill/>
        </p:spPr>
        <p:txBody>
          <a:bodyPr wrap="square" rtlCol="0">
            <a:spAutoFit/>
          </a:bodyPr>
          <a:lstStyle/>
          <a:p>
            <a:pPr algn="ctr"/>
            <a:r>
              <a:rPr lang="en-US" sz="2400" dirty="0"/>
              <a:t>The highest accuracy we obtained as a combined group</a:t>
            </a:r>
            <a:br>
              <a:rPr lang="en-US" sz="2400" dirty="0"/>
            </a:br>
            <a:r>
              <a:rPr lang="en-US" sz="2400" dirty="0"/>
              <a:t>was a 94%. Javari is the main one to thank for this</a:t>
            </a:r>
          </a:p>
          <a:p>
            <a:endParaRPr lang="en-US" sz="2400" dirty="0"/>
          </a:p>
        </p:txBody>
      </p:sp>
      <p:pic>
        <p:nvPicPr>
          <p:cNvPr id="8" name="Picture 7">
            <a:extLst>
              <a:ext uri="{FF2B5EF4-FFF2-40B4-BE49-F238E27FC236}">
                <a16:creationId xmlns:a16="http://schemas.microsoft.com/office/drawing/2014/main" id="{DB18D795-1B84-4A72-A1C9-14708FE4B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6673" y="1423332"/>
            <a:ext cx="405468" cy="405468"/>
          </a:xfrm>
          <a:prstGeom prst="rect">
            <a:avLst/>
          </a:prstGeom>
        </p:spPr>
      </p:pic>
    </p:spTree>
    <p:extLst>
      <p:ext uri="{BB962C8B-B14F-4D97-AF65-F5344CB8AC3E}">
        <p14:creationId xmlns:p14="http://schemas.microsoft.com/office/powerpoint/2010/main" val="590724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73169-551A-4350-BDB0-24044025DCA9}"/>
              </a:ext>
            </a:extLst>
          </p:cNvPr>
          <p:cNvSpPr txBox="1"/>
          <p:nvPr/>
        </p:nvSpPr>
        <p:spPr>
          <a:xfrm>
            <a:off x="1719743" y="1065402"/>
            <a:ext cx="9286924" cy="923330"/>
          </a:xfrm>
          <a:prstGeom prst="rect">
            <a:avLst/>
          </a:prstGeom>
          <a:noFill/>
        </p:spPr>
        <p:txBody>
          <a:bodyPr wrap="square" rtlCol="0">
            <a:spAutoFit/>
          </a:bodyPr>
          <a:lstStyle/>
          <a:p>
            <a:pPr algn="ctr"/>
            <a:r>
              <a:rPr lang="en-US" dirty="0"/>
              <a:t>Through trial and error with Rudy Martin we found many errors that we debugged and with the help of chat </a:t>
            </a:r>
            <a:r>
              <a:rPr lang="en-US" dirty="0" err="1"/>
              <a:t>gpt</a:t>
            </a:r>
            <a:r>
              <a:rPr lang="en-US" dirty="0"/>
              <a:t> we made a new script of code that ran slightly better than the last.</a:t>
            </a:r>
          </a:p>
        </p:txBody>
      </p:sp>
      <p:pic>
        <p:nvPicPr>
          <p:cNvPr id="4" name="Picture 3">
            <a:extLst>
              <a:ext uri="{FF2B5EF4-FFF2-40B4-BE49-F238E27FC236}">
                <a16:creationId xmlns:a16="http://schemas.microsoft.com/office/drawing/2014/main" id="{060FFE6A-0AD2-4BD6-AED2-5BA625F58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674" y="1988732"/>
            <a:ext cx="4342994" cy="4342994"/>
          </a:xfrm>
          <a:prstGeom prst="rect">
            <a:avLst/>
          </a:prstGeom>
        </p:spPr>
      </p:pic>
    </p:spTree>
    <p:extLst>
      <p:ext uri="{BB962C8B-B14F-4D97-AF65-F5344CB8AC3E}">
        <p14:creationId xmlns:p14="http://schemas.microsoft.com/office/powerpoint/2010/main" val="220924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4C874F-7048-4075-B2B1-FAB849757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642" y="0"/>
            <a:ext cx="6501587" cy="6501587"/>
          </a:xfrm>
          <a:prstGeom prst="rect">
            <a:avLst/>
          </a:prstGeom>
        </p:spPr>
      </p:pic>
    </p:spTree>
    <p:extLst>
      <p:ext uri="{BB962C8B-B14F-4D97-AF65-F5344CB8AC3E}">
        <p14:creationId xmlns:p14="http://schemas.microsoft.com/office/powerpoint/2010/main" val="7269542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229</TotalTime>
  <Words>474</Words>
  <Application>Microsoft Office PowerPoint</Application>
  <PresentationFormat>Widescreen</PresentationFormat>
  <Paragraphs>84</Paragraphs>
  <Slides>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Arial</vt:lpstr>
      <vt:lpstr>Arial Black</vt:lpstr>
      <vt:lpstr>Bahnschrift Light</vt:lpstr>
      <vt:lpstr>Bell MT</vt:lpstr>
      <vt:lpstr>Calibri</vt:lpstr>
      <vt:lpstr>Castellar</vt:lpstr>
      <vt:lpstr>Century Gothic</vt:lpstr>
      <vt:lpstr>Colonna MT</vt:lpstr>
      <vt:lpstr>Elephant</vt:lpstr>
      <vt:lpstr>Kunstler Script</vt:lpstr>
      <vt:lpstr>Wingdings 3</vt:lpstr>
      <vt:lpstr>Ion</vt:lpstr>
      <vt:lpstr>The Dark Chocolates Rock, Paper, Scissors Project   </vt:lpstr>
      <vt:lpstr>OUR HEAD STAFF </vt:lpstr>
      <vt:lpstr>THE STATISTICS</vt:lpstr>
      <vt:lpstr>Our Staff was hard at work</vt:lpstr>
      <vt:lpstr>Examples of model outputs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Dark Chocolates Rock, Paper, Scissors Project</dc:title>
  <dc:creator>ASU Events</dc:creator>
  <cp:lastModifiedBy>ASU Events</cp:lastModifiedBy>
  <cp:revision>25</cp:revision>
  <dcterms:created xsi:type="dcterms:W3CDTF">2024-06-12T19:04:39Z</dcterms:created>
  <dcterms:modified xsi:type="dcterms:W3CDTF">2024-06-14T17:31:17Z</dcterms:modified>
</cp:coreProperties>
</file>